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2"/>
  </p:notesMasterIdLst>
  <p:sldIdLst>
    <p:sldId id="263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68" d="100"/>
          <a:sy n="68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DB07-354F-44ED-9639-DE61401D5A8C}" type="datetimeFigureOut">
              <a:rPr lang="zh-HK" altLang="en-US" smtClean="0"/>
              <a:t>31/10/2013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7B81-352A-4DB0-AE9F-E76468B9BC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13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A0F914-3CB0-45DC-81BE-7B8384FDD17D}" type="slidenum">
              <a:rPr lang="en-US"/>
              <a:pPr/>
              <a:t>1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376355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77B8F-1F53-4C52-BCD0-EF8ABF1D3C88}" type="slidenum">
              <a:rPr lang="en-US"/>
              <a:pPr/>
              <a:t>2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</a:t>
            </a:r>
            <a:r>
              <a:rPr lang="en-US" altLang="zh-HK" dirty="0" err="1" smtClean="0"/>
              <a:t>Es</a:t>
            </a:r>
            <a:r>
              <a:rPr lang="en-US" altLang="zh-HK" dirty="0" smtClean="0"/>
              <a:t> un </a:t>
            </a:r>
            <a:r>
              <a:rPr lang="en-US" altLang="zh-HK" dirty="0" err="1" smtClean="0"/>
              <a:t>óleo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sobre</a:t>
            </a:r>
            <a:r>
              <a:rPr lang="en-US" altLang="zh-HK" dirty="0" smtClean="0"/>
              <a:t> un </a:t>
            </a:r>
            <a:r>
              <a:rPr lang="en-US" altLang="zh-HK" dirty="0" err="1" smtClean="0"/>
              <a:t>dios</a:t>
            </a:r>
            <a:r>
              <a:rPr lang="en-US" altLang="zh-HK" dirty="0" smtClean="0"/>
              <a:t> de </a:t>
            </a:r>
            <a:r>
              <a:rPr lang="en-US" altLang="zh-HK" dirty="0" err="1" smtClean="0"/>
              <a:t>Greigo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antiguo</a:t>
            </a:r>
            <a:r>
              <a:rPr lang="en-US" altLang="zh-HK" dirty="0" smtClean="0"/>
              <a:t> se llama </a:t>
            </a:r>
            <a:r>
              <a:rPr lang="en-US" altLang="zh-HK" dirty="0" err="1" smtClean="0"/>
              <a:t>Narciso</a:t>
            </a:r>
            <a:endParaRPr lang="en-US" altLang="zh-HK" dirty="0" smtClean="0"/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</a:t>
            </a:r>
            <a:r>
              <a:rPr lang="en-US" altLang="zh-HK" dirty="0" err="1" smtClean="0"/>
              <a:t>Ello</a:t>
            </a:r>
            <a:r>
              <a:rPr lang="en-US" altLang="zh-HK" dirty="0" smtClean="0"/>
              <a:t> </a:t>
            </a:r>
            <a:r>
              <a:rPr lang="es-ES" altLang="zh-HK" dirty="0" smtClean="0"/>
              <a:t>se enamorara de su propia imagen reflejada</a:t>
            </a:r>
            <a:r>
              <a:rPr lang="en-US" altLang="zh-HK" dirty="0" smtClean="0"/>
              <a:t>, la </a:t>
            </a:r>
            <a:r>
              <a:rPr lang="en-US" altLang="zh-HK" dirty="0" err="1" smtClean="0"/>
              <a:t>cual</a:t>
            </a:r>
            <a:r>
              <a:rPr lang="en-US" altLang="zh-HK" dirty="0" smtClean="0"/>
              <a:t> se </a:t>
            </a:r>
            <a:r>
              <a:rPr lang="en-US" altLang="zh-HK" dirty="0" err="1" smtClean="0"/>
              <a:t>refleja</a:t>
            </a:r>
            <a:r>
              <a:rPr lang="en-US" altLang="zh-HK" dirty="0" smtClean="0"/>
              <a:t> en </a:t>
            </a:r>
            <a:r>
              <a:rPr lang="en-US" altLang="zh-HK" dirty="0" err="1" smtClean="0"/>
              <a:t>una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piscina</a:t>
            </a:r>
            <a:endParaRPr lang="en-US" altLang="zh-HK" dirty="0" smtClean="0"/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-Hay un </a:t>
            </a:r>
            <a:r>
              <a:rPr lang="en-US" altLang="zh-HK" dirty="0" err="1" smtClean="0"/>
              <a:t>poema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escribió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por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Dalí</a:t>
            </a:r>
            <a:r>
              <a:rPr lang="en-US" altLang="zh-HK" dirty="0" smtClean="0"/>
              <a:t> para </a:t>
            </a:r>
            <a:r>
              <a:rPr lang="en-US" altLang="zh-HK" dirty="0" err="1" smtClean="0"/>
              <a:t>este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óleo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51851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CDA2B8-D723-4D17-92F1-974614DC3AB9}" type="slidenum">
              <a:rPr lang="en-US"/>
              <a:pPr/>
              <a:t>3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383501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F65CA5-8E4D-414D-84EF-87B8E04EEC6A}" type="slidenum">
              <a:rPr lang="en-US"/>
              <a:pPr/>
              <a:t>9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-A la </a:t>
            </a:r>
            <a:r>
              <a:rPr lang="en-US" altLang="zh-HK" dirty="0" err="1" smtClean="0"/>
              <a:t>izquierda</a:t>
            </a:r>
            <a:r>
              <a:rPr lang="en-US" altLang="zh-HK" dirty="0" smtClean="0"/>
              <a:t> de </a:t>
            </a:r>
            <a:r>
              <a:rPr lang="en-US" altLang="zh-HK" dirty="0" err="1" smtClean="0"/>
              <a:t>óleo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es</a:t>
            </a:r>
            <a:r>
              <a:rPr lang="en-US" altLang="zh-HK" dirty="0" smtClean="0"/>
              <a:t> mas </a:t>
            </a:r>
            <a:r>
              <a:rPr lang="en-US" altLang="zh-HK" dirty="0" err="1" smtClean="0"/>
              <a:t>luminoso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que</a:t>
            </a:r>
            <a:r>
              <a:rPr lang="en-US" altLang="zh-HK" dirty="0" smtClean="0"/>
              <a:t> a la </a:t>
            </a:r>
            <a:r>
              <a:rPr lang="en-US" altLang="zh-HK" dirty="0" err="1" smtClean="0"/>
              <a:t>derecha</a:t>
            </a:r>
            <a:r>
              <a:rPr lang="en-US" altLang="zh-HK" dirty="0" smtClean="0"/>
              <a:t>. </a:t>
            </a: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-A la </a:t>
            </a:r>
            <a:r>
              <a:rPr lang="en-US" altLang="zh-HK" dirty="0" err="1" smtClean="0"/>
              <a:t>izquierda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principalmente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usó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amarillo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rojo</a:t>
            </a:r>
            <a:r>
              <a:rPr lang="en-US" altLang="zh-HK" dirty="0" smtClean="0"/>
              <a:t> y </a:t>
            </a:r>
            <a:r>
              <a:rPr lang="en-US" altLang="zh-HK" dirty="0" err="1" smtClean="0"/>
              <a:t>azulado,siente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caliente</a:t>
            </a:r>
            <a:endParaRPr lang="en-US" altLang="zh-HK" dirty="0" smtClean="0"/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dirty="0" smtClean="0"/>
              <a:t>-A la </a:t>
            </a:r>
            <a:r>
              <a:rPr lang="en-US" altLang="zh-HK" dirty="0" err="1" smtClean="0"/>
              <a:t>derecha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principalmente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usó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azul</a:t>
            </a:r>
            <a:r>
              <a:rPr lang="en-US" altLang="zh-HK" dirty="0" smtClean="0"/>
              <a:t> en </a:t>
            </a:r>
            <a:r>
              <a:rPr lang="en-US" altLang="zh-HK" dirty="0" err="1" smtClean="0"/>
              <a:t>oscuro</a:t>
            </a:r>
            <a:r>
              <a:rPr lang="en-US" altLang="zh-HK" dirty="0" smtClean="0"/>
              <a:t> y </a:t>
            </a:r>
            <a:r>
              <a:rPr lang="en-US" altLang="zh-HK" dirty="0" err="1" smtClean="0"/>
              <a:t>gris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parece</a:t>
            </a:r>
            <a:r>
              <a:rPr lang="en-US" altLang="zh-HK" dirty="0" smtClean="0"/>
              <a:t> en la </a:t>
            </a:r>
            <a:r>
              <a:rPr lang="en-US" altLang="zh-HK" dirty="0" err="1" smtClean="0"/>
              <a:t>sombra</a:t>
            </a:r>
            <a:r>
              <a:rPr lang="en-US" altLang="zh-HK" dirty="0" smtClean="0"/>
              <a:t>.</a:t>
            </a: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altLang="zh-HK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7625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2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18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0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6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1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2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0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4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60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18047"/>
              </p:ext>
            </p:extLst>
          </p:nvPr>
        </p:nvGraphicFramePr>
        <p:xfrm>
          <a:off x="1363607" y="1275027"/>
          <a:ext cx="6666965" cy="17630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78374"/>
                <a:gridCol w="5288591"/>
              </a:tblGrid>
              <a:tr h="3622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600" b="1" dirty="0" smtClean="0">
                          <a:latin typeface="Corbel" panose="020B0503020204020204" pitchFamily="34" charset="0"/>
                        </a:rPr>
                        <a:t>La </a:t>
                      </a:r>
                      <a:r>
                        <a:rPr lang="en-US" altLang="zh-HK" sz="2600" b="1" dirty="0" err="1" smtClean="0">
                          <a:latin typeface="Corbel" panose="020B0503020204020204" pitchFamily="34" charset="0"/>
                        </a:rPr>
                        <a:t>Metamorfosis</a:t>
                      </a:r>
                      <a:r>
                        <a:rPr lang="en-US" altLang="zh-HK" sz="2600" b="1" dirty="0" smtClean="0">
                          <a:latin typeface="Corbel" panose="020B0503020204020204" pitchFamily="34" charset="0"/>
                        </a:rPr>
                        <a:t> de </a:t>
                      </a:r>
                      <a:r>
                        <a:rPr lang="en-US" altLang="zh-HK" sz="2600" b="1" dirty="0" err="1" smtClean="0">
                          <a:latin typeface="Corbel" panose="020B0503020204020204" pitchFamily="34" charset="0"/>
                        </a:rPr>
                        <a:t>Narciso</a:t>
                      </a:r>
                      <a:endParaRPr lang="en-US" altLang="zh-HK" sz="2600" b="1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2600" b="1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481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Pintor</a:t>
                      </a:r>
                      <a:endParaRPr lang="zh-HK" altLang="en-US" sz="1800" b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Salvador Domingo Felipe Jacinto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Dalí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i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Domènech</a:t>
                      </a:r>
                      <a:endParaRPr lang="en-US" altLang="zh-HK" sz="1800" b="1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5481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Estilo</a:t>
                      </a:r>
                      <a:endParaRPr lang="zh-HK" altLang="en-US" sz="1800" b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Óleo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en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lienzo</a:t>
                      </a:r>
                      <a:endParaRPr lang="en-US" altLang="zh-HK" sz="1800" b="1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62275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Época</a:t>
                      </a:r>
                      <a:endParaRPr lang="zh-HK" altLang="en-US" sz="1800" b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1937,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después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de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su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éxito</a:t>
                      </a:r>
                      <a:r>
                        <a:rPr lang="en-US" altLang="zh-HK" sz="1800" b="1" dirty="0" smtClean="0">
                          <a:latin typeface="Corbel" panose="020B0503020204020204" pitchFamily="34" charset="0"/>
                        </a:rPr>
                        <a:t> en Estado </a:t>
                      </a:r>
                      <a:r>
                        <a:rPr lang="en-US" altLang="zh-HK" sz="1800" b="1" dirty="0" err="1" smtClean="0">
                          <a:latin typeface="Corbel" panose="020B0503020204020204" pitchFamily="34" charset="0"/>
                        </a:rPr>
                        <a:t>Unidos</a:t>
                      </a:r>
                      <a:endParaRPr lang="en-US" altLang="zh-HK" sz="1800" b="1" dirty="0" smtClean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3964" y="399127"/>
            <a:ext cx="238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zh-HK" sz="1500" dirty="0" smtClean="0"/>
              <a:t>SPAN3020 </a:t>
            </a:r>
            <a:r>
              <a:rPr lang="es-MX" altLang="zh-HK" sz="1500" dirty="0" err="1" smtClean="0"/>
              <a:t>Spanish</a:t>
            </a:r>
            <a:r>
              <a:rPr lang="es-MX" altLang="zh-HK" sz="1500" dirty="0" smtClean="0"/>
              <a:t> Film                                                                                                            Henar, Perfecto, Yip</a:t>
            </a:r>
            <a:endParaRPr lang="zh-HK" alt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4" y="3425588"/>
            <a:ext cx="2239751" cy="28776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8648" y="630321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Salvador </a:t>
            </a:r>
            <a:r>
              <a:rPr lang="en-US" altLang="zh-HK" dirty="0" err="1"/>
              <a:t>Dalí</a:t>
            </a:r>
            <a:endParaRPr lang="zh-HK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0" y="3425588"/>
            <a:ext cx="4316437" cy="2877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6712" y="6303212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HK" sz="2000" dirty="0">
                <a:latin typeface="Corbel" panose="020B0503020204020204" pitchFamily="34" charset="0"/>
              </a:rPr>
              <a:t>La </a:t>
            </a:r>
            <a:r>
              <a:rPr lang="en-US" altLang="zh-HK" sz="2000" dirty="0" err="1">
                <a:latin typeface="Corbel" panose="020B0503020204020204" pitchFamily="34" charset="0"/>
              </a:rPr>
              <a:t>Metamorfosis</a:t>
            </a:r>
            <a:r>
              <a:rPr lang="en-US" altLang="zh-HK" sz="2000" dirty="0">
                <a:latin typeface="Corbel" panose="020B0503020204020204" pitchFamily="34" charset="0"/>
              </a:rPr>
              <a:t> de </a:t>
            </a:r>
            <a:r>
              <a:rPr lang="en-US" altLang="zh-HK" sz="2000" dirty="0" err="1">
                <a:latin typeface="Corbel" panose="020B0503020204020204" pitchFamily="34" charset="0"/>
              </a:rPr>
              <a:t>Narciso</a:t>
            </a:r>
            <a:endParaRPr lang="en-US" altLang="zh-HK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2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567" y="105199"/>
            <a:ext cx="5734606" cy="1151965"/>
          </a:xfrm>
        </p:spPr>
        <p:txBody>
          <a:bodyPr>
            <a:normAutofit/>
          </a:bodyPr>
          <a:lstStyle/>
          <a:p>
            <a:r>
              <a:rPr lang="en-US" altLang="zh-HK" sz="3600" b="1" smtClean="0"/>
              <a:t>¿Por</a:t>
            </a:r>
            <a:r>
              <a:rPr lang="en-US" altLang="zh-HK" sz="3600" b="1" dirty="0" smtClean="0"/>
              <a:t> </a:t>
            </a:r>
            <a:r>
              <a:rPr lang="en-US" altLang="zh-HK" sz="3600" b="1" dirty="0" err="1" smtClean="0"/>
              <a:t>qu</a:t>
            </a:r>
            <a:r>
              <a:rPr lang="es-MX" altLang="zh-HK" sz="3600" b="1" dirty="0"/>
              <a:t>é </a:t>
            </a:r>
            <a:r>
              <a:rPr lang="es-MX" altLang="zh-HK" sz="3600" b="1" dirty="0" smtClean="0"/>
              <a:t>la elegimos?</a:t>
            </a:r>
            <a:endParaRPr lang="zh-HK" alt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412" y="1371778"/>
            <a:ext cx="4706614" cy="2562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altLang="zh-HK" sz="2500" b="1" dirty="0" smtClean="0">
                <a:solidFill>
                  <a:srgbClr val="FFFF99"/>
                </a:solidFill>
              </a:rPr>
              <a:t>Si… </a:t>
            </a:r>
          </a:p>
          <a:p>
            <a:pPr marL="0" indent="0">
              <a:buNone/>
            </a:pPr>
            <a:r>
              <a:rPr lang="es-MX" altLang="zh-HK" sz="2500" b="1" dirty="0" smtClean="0">
                <a:solidFill>
                  <a:srgbClr val="FFFF99"/>
                </a:solidFill>
              </a:rPr>
              <a:t>no respetamos</a:t>
            </a:r>
          </a:p>
          <a:p>
            <a:r>
              <a:rPr lang="es-MX" altLang="zh-HK" dirty="0" smtClean="0"/>
              <a:t>A otras personas</a:t>
            </a:r>
          </a:p>
          <a:p>
            <a:r>
              <a:rPr lang="es-MX" altLang="zh-HK" dirty="0" smtClean="0"/>
              <a:t>Arrogantes</a:t>
            </a:r>
            <a:endParaRPr lang="es-MX" altLang="zh-HK" dirty="0"/>
          </a:p>
          <a:p>
            <a:r>
              <a:rPr lang="es-MX" altLang="zh-TW" dirty="0" smtClean="0"/>
              <a:t>Egoístas</a:t>
            </a:r>
            <a:endParaRPr lang="es-MX" altLang="zh-TW" dirty="0"/>
          </a:p>
          <a:p>
            <a:r>
              <a:rPr lang="es-MX" altLang="zh-TW" dirty="0" smtClean="0"/>
              <a:t>Nos </a:t>
            </a:r>
            <a:r>
              <a:rPr lang="es-MX" altLang="zh-TW" dirty="0"/>
              <a:t>amamos a nosotros </a:t>
            </a:r>
            <a:r>
              <a:rPr lang="es-MX" altLang="zh-TW" dirty="0" smtClean="0"/>
              <a:t>mismos</a:t>
            </a:r>
            <a:endParaRPr lang="es-MX" altLang="zh-TW" dirty="0"/>
          </a:p>
        </p:txBody>
      </p:sp>
      <p:sp>
        <p:nvSpPr>
          <p:cNvPr id="6" name="Explosion 1 5"/>
          <p:cNvSpPr/>
          <p:nvPr/>
        </p:nvSpPr>
        <p:spPr>
          <a:xfrm>
            <a:off x="2941831" y="1574300"/>
            <a:ext cx="3785462" cy="19100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zh-HK" sz="2800" dirty="0" smtClean="0"/>
              <a:t>Inspiración</a:t>
            </a:r>
            <a:endParaRPr lang="zh-HK" alt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4562" y="4881801"/>
            <a:ext cx="3504004" cy="1643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zh-HK" sz="2500" b="1" cap="none" dirty="0" smtClean="0">
                <a:solidFill>
                  <a:srgbClr val="FFFF99"/>
                </a:solidFill>
              </a:rPr>
              <a:t>No vemos la belleza del mundo</a:t>
            </a:r>
          </a:p>
          <a:p>
            <a:r>
              <a:rPr lang="es-MX" altLang="zh-TW" cap="none" dirty="0" smtClean="0"/>
              <a:t>Desesperada</a:t>
            </a:r>
          </a:p>
          <a:p>
            <a:r>
              <a:rPr lang="es-MX" altLang="zh-TW" cap="none" dirty="0" smtClean="0"/>
              <a:t>Sin sentido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8" b="4297"/>
          <a:stretch/>
        </p:blipFill>
        <p:spPr>
          <a:xfrm rot="21086827">
            <a:off x="629442" y="4369484"/>
            <a:ext cx="1258426" cy="148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24">
            <a:off x="2262151" y="4339251"/>
            <a:ext cx="1535449" cy="158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/>
          <a:stretch/>
        </p:blipFill>
        <p:spPr>
          <a:xfrm>
            <a:off x="6649889" y="1611976"/>
            <a:ext cx="2342976" cy="2081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93" y="1196637"/>
            <a:ext cx="22288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5280" cy="114192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600" b="1" dirty="0" err="1"/>
              <a:t>introducción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39" y="3452962"/>
            <a:ext cx="4872364" cy="32482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05373" y="1415881"/>
            <a:ext cx="7424777" cy="1825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altLang="zh-HK" sz="2500" b="1" dirty="0" smtClean="0">
                <a:solidFill>
                  <a:srgbClr val="FFFF99"/>
                </a:solidFill>
              </a:rPr>
              <a:t>Qué habla…?</a:t>
            </a:r>
          </a:p>
          <a:p>
            <a:r>
              <a:rPr lang="es-MX" altLang="zh-HK" dirty="0" smtClean="0"/>
              <a:t>Narciso, un joven de </a:t>
            </a:r>
            <a:r>
              <a:rPr lang="es-MX" altLang="zh-HK" dirty="0" smtClean="0"/>
              <a:t>Griego </a:t>
            </a:r>
            <a:r>
              <a:rPr lang="es-MX" altLang="zh-HK" dirty="0" smtClean="0"/>
              <a:t>antiguo</a:t>
            </a:r>
          </a:p>
          <a:p>
            <a:r>
              <a:rPr lang="es-ES" altLang="zh-HK" dirty="0" smtClean="0"/>
              <a:t>Estaba enamorado </a:t>
            </a:r>
            <a:r>
              <a:rPr lang="es-ES" altLang="zh-HK" dirty="0"/>
              <a:t>de su propia imagen </a:t>
            </a:r>
            <a:r>
              <a:rPr lang="es-ES" altLang="zh-HK" dirty="0" smtClean="0"/>
              <a:t>reflejada</a:t>
            </a:r>
            <a:endParaRPr lang="es-MX" altLang="zh-HK" dirty="0"/>
          </a:p>
          <a:p>
            <a:r>
              <a:rPr lang="en-US" altLang="zh-HK" dirty="0"/>
              <a:t>Hay un </a:t>
            </a:r>
            <a:r>
              <a:rPr lang="en-US" altLang="zh-HK" dirty="0" err="1"/>
              <a:t>poema</a:t>
            </a:r>
            <a:r>
              <a:rPr lang="en-US" altLang="zh-HK" dirty="0"/>
              <a:t> </a:t>
            </a:r>
            <a:r>
              <a:rPr lang="en-US" altLang="zh-HK" dirty="0" err="1" smtClean="0"/>
              <a:t>escrito</a:t>
            </a:r>
            <a:r>
              <a:rPr lang="en-US" altLang="zh-HK" dirty="0" smtClean="0"/>
              <a:t> </a:t>
            </a:r>
            <a:r>
              <a:rPr lang="en-US" altLang="zh-HK" dirty="0" err="1"/>
              <a:t>por</a:t>
            </a:r>
            <a:r>
              <a:rPr lang="en-US" altLang="zh-HK" dirty="0"/>
              <a:t> </a:t>
            </a:r>
            <a:r>
              <a:rPr lang="en-US" altLang="zh-HK" dirty="0" err="1"/>
              <a:t>Dalí</a:t>
            </a:r>
            <a:r>
              <a:rPr lang="en-US" altLang="zh-HK" dirty="0"/>
              <a:t> para </a:t>
            </a:r>
            <a:r>
              <a:rPr lang="en-US" altLang="zh-HK" dirty="0" err="1"/>
              <a:t>este</a:t>
            </a:r>
            <a:r>
              <a:rPr lang="en-US" altLang="zh-HK" dirty="0"/>
              <a:t> </a:t>
            </a:r>
            <a:r>
              <a:rPr lang="en-US" altLang="zh-HK" dirty="0" err="1" smtClean="0"/>
              <a:t>óleo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937670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08" y="1139832"/>
            <a:ext cx="4878293" cy="5477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4125" y="436740"/>
            <a:ext cx="18036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600" b="1" dirty="0" smtClean="0"/>
              <a:t>El </a:t>
            </a:r>
            <a:r>
              <a:rPr lang="en-US" altLang="zh-HK" sz="2600" b="1" dirty="0" err="1"/>
              <a:t>poema</a:t>
            </a:r>
            <a:r>
              <a:rPr lang="en-US" altLang="zh-HK" sz="2600" b="1" dirty="0"/>
              <a:t> </a:t>
            </a:r>
            <a:endParaRPr lang="zh-HK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18121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125471"/>
            <a:ext cx="7797662" cy="11519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altLang="zh-HK" b="1" smtClean="0"/>
              <a:t>Época histórica</a:t>
            </a:r>
            <a:endParaRPr lang="zh-HK" altLang="en-US" sz="3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78064"/>
            <a:ext cx="5925086" cy="2505837"/>
          </a:xfrm>
        </p:spPr>
        <p:txBody>
          <a:bodyPr/>
          <a:lstStyle/>
          <a:p>
            <a:pPr marL="0" indent="0">
              <a:buNone/>
            </a:pPr>
            <a:r>
              <a:rPr lang="es-MX" altLang="zh-HK" sz="2500" b="1" dirty="0" smtClean="0">
                <a:solidFill>
                  <a:srgbClr val="FFFF99"/>
                </a:solidFill>
              </a:rPr>
              <a:t>Narciso</a:t>
            </a:r>
          </a:p>
          <a:p>
            <a:r>
              <a:rPr lang="es-MX" altLang="zh-HK" dirty="0" smtClean="0"/>
              <a:t>Un cazador</a:t>
            </a:r>
          </a:p>
          <a:p>
            <a:r>
              <a:rPr lang="es-MX" altLang="zh-HK" dirty="0" smtClean="0"/>
              <a:t>El hijo de </a:t>
            </a:r>
            <a:r>
              <a:rPr lang="es-MX" altLang="zh-HK" dirty="0"/>
              <a:t>D</a:t>
            </a:r>
            <a:r>
              <a:rPr lang="es-MX" altLang="zh-HK" dirty="0" smtClean="0"/>
              <a:t>ios del río</a:t>
            </a:r>
          </a:p>
          <a:p>
            <a:r>
              <a:rPr lang="es-MX" altLang="zh-HK" dirty="0" smtClean="0"/>
              <a:t>Guapo,  pero orgulloso y arrogante</a:t>
            </a:r>
          </a:p>
          <a:p>
            <a:r>
              <a:rPr lang="es-MX" altLang="zh-HK" dirty="0" smtClean="0"/>
              <a:t>Tenía muchos admiradores</a:t>
            </a:r>
            <a:endParaRPr lang="es-MX" altLang="zh-HK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459" y="4438208"/>
            <a:ext cx="3029373" cy="2133600"/>
            <a:chOff x="845671" y="4381759"/>
            <a:chExt cx="3029373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71" y="4381759"/>
              <a:ext cx="1828800" cy="21336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587157" y="5079227"/>
              <a:ext cx="1287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zh-HK" dirty="0" smtClean="0"/>
                <a:t>Un </a:t>
              </a:r>
              <a:r>
                <a:rPr lang="es-MX" altLang="zh-HK" dirty="0"/>
                <a:t>cazador</a:t>
              </a:r>
              <a:endParaRPr lang="zh-HK" alt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04407" y="3914665"/>
            <a:ext cx="3542857" cy="2657143"/>
            <a:chOff x="5204407" y="4046013"/>
            <a:chExt cx="3542857" cy="265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407" y="4046013"/>
              <a:ext cx="3542857" cy="26571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51430" y="6198750"/>
              <a:ext cx="2041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zh-HK" b="1" dirty="0" smtClean="0"/>
                <a:t>Dios y su hijo</a:t>
              </a:r>
              <a:endParaRPr lang="zh-HK" alt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09261" y="1277436"/>
            <a:ext cx="386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zh-HK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Una </a:t>
            </a:r>
            <a:r>
              <a:rPr lang="es-MX" altLang="zh-HK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mitología griega</a:t>
            </a:r>
            <a:endParaRPr lang="zh-HK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7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2719" y="321972"/>
            <a:ext cx="7797662" cy="9039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altLang="zh-HK" b="1" dirty="0"/>
              <a:t>Época </a:t>
            </a:r>
            <a:r>
              <a:rPr lang="es-MX" altLang="zh-HK" b="1" dirty="0" smtClean="0"/>
              <a:t>histórica</a:t>
            </a:r>
            <a:endParaRPr lang="zh-HK" altLang="en-US" sz="3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84" y="1535180"/>
            <a:ext cx="4244006" cy="1755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altLang="zh-HK" sz="2500" b="1" dirty="0" smtClean="0">
                <a:solidFill>
                  <a:srgbClr val="FFFF99"/>
                </a:solidFill>
              </a:rPr>
              <a:t>Némesis</a:t>
            </a:r>
          </a:p>
          <a:p>
            <a:r>
              <a:rPr lang="es-MX" altLang="zh-HK" dirty="0" smtClean="0"/>
              <a:t>Diosa </a:t>
            </a:r>
            <a:r>
              <a:rPr lang="es-MX" altLang="zh-HK" dirty="0"/>
              <a:t>de la </a:t>
            </a:r>
            <a:r>
              <a:rPr lang="es-MX" altLang="zh-HK" dirty="0" smtClean="0"/>
              <a:t>venganza</a:t>
            </a:r>
          </a:p>
          <a:p>
            <a:r>
              <a:rPr lang="es-MX" altLang="zh-HK" dirty="0" smtClean="0"/>
              <a:t>Decidió castigarlo</a:t>
            </a:r>
          </a:p>
          <a:p>
            <a:r>
              <a:rPr lang="es-MX" altLang="zh-TW" dirty="0" smtClean="0"/>
              <a:t>Un estanque</a:t>
            </a:r>
            <a:endParaRPr lang="es-MX" altLang="zh-TW" dirty="0" smtClean="0"/>
          </a:p>
          <a:p>
            <a:pPr marL="0" indent="0">
              <a:buNone/>
            </a:pPr>
            <a:endParaRPr lang="zh-TW" altLang="zh-HK" dirty="0"/>
          </a:p>
        </p:txBody>
      </p:sp>
      <p:sp>
        <p:nvSpPr>
          <p:cNvPr id="7" name="Rectangle 6"/>
          <p:cNvSpPr/>
          <p:nvPr/>
        </p:nvSpPr>
        <p:spPr>
          <a:xfrm>
            <a:off x="143971" y="3600059"/>
            <a:ext cx="5209673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MX" altLang="zh-HK" sz="2200" b="1" dirty="0" smtClean="0">
                <a:solidFill>
                  <a:srgbClr val="FFFF99"/>
                </a:solidFill>
              </a:rPr>
              <a:t>Narciso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MX" altLang="zh-HK" sz="2200" dirty="0" smtClean="0"/>
              <a:t>Vio su </a:t>
            </a:r>
            <a:r>
              <a:rPr lang="es-ES" altLang="zh-HK" sz="2200" dirty="0" smtClean="0"/>
              <a:t>propio </a:t>
            </a:r>
            <a:r>
              <a:rPr lang="en-US" altLang="zh-HK" sz="2200" dirty="0" err="1" smtClean="0"/>
              <a:t>reflejo</a:t>
            </a:r>
            <a:endParaRPr lang="zh-TW" altLang="zh-HK" sz="2200" dirty="0" smtClean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MX" altLang="zh-HK" sz="2200" dirty="0" smtClean="0"/>
              <a:t>No sabía que era sólo una imagen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MX" altLang="zh-HK" sz="2200" dirty="0" smtClean="0"/>
              <a:t>Se enamoró de ella</a:t>
            </a:r>
            <a:endParaRPr lang="zh-TW" altLang="zh-HK" sz="2200" dirty="0" smtClean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MX" altLang="zh-HK" sz="2200" dirty="0" smtClean="0"/>
              <a:t>Murió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MX" altLang="zh-HK" sz="2200" dirty="0" smtClean="0"/>
              <a:t>Lo transformaron </a:t>
            </a:r>
            <a:r>
              <a:rPr lang="es-MX" altLang="zh-HK" sz="2200" dirty="0" smtClean="0"/>
              <a:t>en una </a:t>
            </a:r>
            <a:r>
              <a:rPr lang="es-MX" altLang="zh-HK" sz="2200" dirty="0" smtClean="0"/>
              <a:t>flor</a:t>
            </a:r>
            <a:endParaRPr lang="zh-HK" alt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938544" y="1749436"/>
            <a:ext cx="2432259" cy="4391696"/>
            <a:chOff x="5876490" y="854469"/>
            <a:chExt cx="2432259" cy="43916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83"/>
            <a:stretch/>
          </p:blipFill>
          <p:spPr>
            <a:xfrm>
              <a:off x="5876490" y="854469"/>
              <a:ext cx="2432259" cy="4391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507233" y="4592035"/>
              <a:ext cx="146705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altLang="zh-HK" sz="2500" dirty="0"/>
                <a:t>Némesis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33297" y="1535180"/>
            <a:ext cx="3794588" cy="4559408"/>
            <a:chOff x="3580202" y="233713"/>
            <a:chExt cx="3767792" cy="45594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202" y="233713"/>
              <a:ext cx="3767791" cy="45594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52664" y="301939"/>
              <a:ext cx="36953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zh-HK" sz="1500" dirty="0" smtClean="0"/>
                <a:t>Narciso se </a:t>
              </a:r>
              <a:r>
                <a:rPr lang="es-MX" altLang="zh-HK" sz="1500" dirty="0"/>
                <a:t>enamoró </a:t>
              </a:r>
              <a:r>
                <a:rPr lang="es-MX" altLang="zh-HK" sz="1500" dirty="0" smtClean="0"/>
                <a:t>de su propio reflejo</a:t>
              </a:r>
              <a:endParaRPr lang="zh-HK" alt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7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20637"/>
            <a:ext cx="7797800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3600" b="1" cap="none" dirty="0" smtClean="0"/>
              <a:t>LA COMPOSICI</a:t>
            </a:r>
            <a:r>
              <a:rPr lang="es-MX" altLang="zh-TW" sz="3600" b="1" cap="none" dirty="0" smtClean="0"/>
              <a:t>ÓN</a:t>
            </a:r>
            <a:endParaRPr lang="zh-TW" altLang="en-US" sz="3600" b="1" cap="non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322138"/>
            <a:ext cx="7876674" cy="52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3557207" y="1531289"/>
            <a:ext cx="482161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kumimoji="0" lang="es-MX" altLang="zh-HK" sz="1800" b="1" dirty="0">
                <a:solidFill>
                  <a:srgbClr val="FFC000"/>
                </a:solidFill>
                <a:latin typeface="+mj-lt"/>
              </a:rPr>
              <a:t>PARTE 1</a:t>
            </a:r>
          </a:p>
          <a:p>
            <a:pPr defTabSz="914400"/>
            <a:r>
              <a:rPr kumimoji="0" lang="es-MX" altLang="zh-HK" sz="1800" dirty="0">
                <a:latin typeface="+mj-lt"/>
              </a:rPr>
              <a:t>Un hombre</a:t>
            </a:r>
          </a:p>
          <a:p>
            <a:pPr defTabSz="914400"/>
            <a:r>
              <a:rPr kumimoji="0" lang="es-ES" altLang="zh-HK" sz="1800" dirty="0">
                <a:latin typeface="+mj-lt"/>
              </a:rPr>
              <a:t>La cabeza </a:t>
            </a:r>
            <a:r>
              <a:rPr kumimoji="0" lang="es-ES" altLang="zh-HK" sz="1800" dirty="0" smtClean="0">
                <a:latin typeface="+mj-lt"/>
              </a:rPr>
              <a:t>cae </a:t>
            </a:r>
          </a:p>
          <a:p>
            <a:pPr defTabSz="914400">
              <a:buNone/>
            </a:pPr>
            <a:r>
              <a:rPr kumimoji="0" lang="es-ES" altLang="zh-HK" sz="1800" dirty="0" smtClean="0">
                <a:latin typeface="+mj-lt"/>
              </a:rPr>
              <a:t>sobre </a:t>
            </a:r>
            <a:r>
              <a:rPr kumimoji="0" lang="es-ES" altLang="zh-HK" sz="1800" dirty="0">
                <a:latin typeface="+mj-lt"/>
              </a:rPr>
              <a:t>la rodilla</a:t>
            </a:r>
          </a:p>
          <a:p>
            <a:pPr defTabSz="914400"/>
            <a:r>
              <a:rPr lang="es-MX" altLang="zh-HK" sz="1800" dirty="0" smtClean="0">
                <a:latin typeface="+mj-lt"/>
              </a:rPr>
              <a:t>El</a:t>
            </a:r>
            <a:r>
              <a:rPr kumimoji="0" lang="es-MX" altLang="zh-HK" sz="1800" dirty="0" smtClean="0">
                <a:latin typeface="+mj-lt"/>
              </a:rPr>
              <a:t> </a:t>
            </a:r>
            <a:r>
              <a:rPr kumimoji="0" lang="es-MX" altLang="zh-HK" sz="1800" dirty="0">
                <a:latin typeface="+mj-lt"/>
              </a:rPr>
              <a:t>fuego está </a:t>
            </a:r>
            <a:r>
              <a:rPr kumimoji="0" lang="es-MX" altLang="zh-HK" sz="1800" dirty="0" smtClean="0">
                <a:latin typeface="+mj-lt"/>
              </a:rPr>
              <a:t>ardiendo</a:t>
            </a:r>
            <a:endParaRPr kumimoji="0" lang="es-MX" altLang="zh-HK" sz="1800" dirty="0">
              <a:latin typeface="+mj-lt"/>
            </a:endParaRPr>
          </a:p>
          <a:p>
            <a:pPr defTabSz="914400"/>
            <a:r>
              <a:rPr kumimoji="0" lang="es-MX" altLang="zh-HK" sz="1800" dirty="0">
                <a:latin typeface="+mj-lt"/>
              </a:rPr>
              <a:t>Montaña negra rojiza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19" y="1321594"/>
            <a:ext cx="2205037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3" y="2464544"/>
            <a:ext cx="2974511" cy="40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80884" y="4311651"/>
            <a:ext cx="4630738" cy="2194104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9pPr>
          </a:lstStyle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</a:pPr>
            <a:r>
              <a:rPr kumimoji="0" lang="es-MX" altLang="zh-HK" b="1" dirty="0">
                <a:solidFill>
                  <a:srgbClr val="FFC000"/>
                </a:solidFill>
                <a:latin typeface="+mj-lt"/>
              </a:rPr>
              <a:t>PARTE 2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>
                <a:latin typeface="+mj-lt"/>
              </a:rPr>
              <a:t>La mano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>
                <a:latin typeface="+mj-lt"/>
              </a:rPr>
              <a:t>Agarra un huevo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>
                <a:latin typeface="+mj-lt"/>
              </a:rPr>
              <a:t>Las hormigas y el </a:t>
            </a:r>
            <a:r>
              <a:rPr kumimoji="0" lang="es-MX" altLang="zh-TW" dirty="0" smtClean="0">
                <a:latin typeface="+mj-lt"/>
              </a:rPr>
              <a:t>perro</a:t>
            </a:r>
            <a:endParaRPr kumimoji="0" lang="es-MX" altLang="zh-TW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1025" y="20637"/>
            <a:ext cx="7797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cap="none" dirty="0" smtClean="0"/>
              <a:t>LA COMPOSICI</a:t>
            </a:r>
            <a:r>
              <a:rPr lang="es-MX" altLang="zh-TW" sz="3600" b="1" cap="none" dirty="0" smtClean="0"/>
              <a:t>ÓN</a:t>
            </a:r>
            <a:endParaRPr lang="zh-TW" altLang="en-US" sz="3600" b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12007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1799048" y="1496789"/>
            <a:ext cx="4081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kumimoji="0" lang="es-MX" altLang="zh-HK" sz="1800" b="1" dirty="0">
                <a:solidFill>
                  <a:srgbClr val="FFC000"/>
                </a:solidFill>
                <a:latin typeface="+mj-lt"/>
              </a:rPr>
              <a:t>PARTE 3</a:t>
            </a:r>
          </a:p>
          <a:p>
            <a:pPr defTabSz="914400"/>
            <a:r>
              <a:rPr kumimoji="0" lang="es-MX" altLang="zh-HK" sz="1800" dirty="0">
                <a:latin typeface="+mj-lt"/>
              </a:rPr>
              <a:t>Mucha gente</a:t>
            </a:r>
            <a:endParaRPr kumimoji="0" lang="es-ES" altLang="zh-HK" sz="1800" dirty="0">
              <a:latin typeface="+mj-lt"/>
            </a:endParaRPr>
          </a:p>
          <a:p>
            <a:pPr defTabSz="914400"/>
            <a:r>
              <a:rPr kumimoji="0" lang="es-MX" altLang="zh-HK" sz="1800" dirty="0">
                <a:latin typeface="+mj-lt"/>
              </a:rPr>
              <a:t>Mujeres desnudas</a:t>
            </a:r>
          </a:p>
          <a:p>
            <a:pPr defTabSz="914400"/>
            <a:r>
              <a:rPr kumimoji="0" lang="es-MX" altLang="zh-HK" sz="1800" dirty="0" smtClean="0">
                <a:latin typeface="+mj-lt"/>
              </a:rPr>
              <a:t>Están </a:t>
            </a:r>
            <a:r>
              <a:rPr kumimoji="0" lang="es-MX" altLang="zh-HK" sz="1800" dirty="0">
                <a:latin typeface="+mj-lt"/>
              </a:rPr>
              <a:t>bailando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7908" y="4815978"/>
            <a:ext cx="5014790" cy="1644650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新細明體" panose="02020500000000000000" pitchFamily="18" charset="-120"/>
              </a:defRPr>
            </a:lvl9pPr>
          </a:lstStyle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</a:pPr>
            <a:r>
              <a:rPr kumimoji="0" lang="es-MX" altLang="zh-HK" b="1" dirty="0">
                <a:solidFill>
                  <a:srgbClr val="FFC000"/>
                </a:solidFill>
                <a:latin typeface="+mj-lt"/>
              </a:rPr>
              <a:t>PARTE 4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>
                <a:latin typeface="+mj-lt"/>
              </a:rPr>
              <a:t>Una estatua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>
                <a:latin typeface="+mj-lt"/>
              </a:rPr>
              <a:t>Un tablero de ajedrez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kumimoji="0" lang="es-MX" altLang="zh-TW" dirty="0" smtClean="0">
                <a:latin typeface="+mj-lt"/>
              </a:rPr>
              <a:t>Está </a:t>
            </a:r>
            <a:r>
              <a:rPr kumimoji="0" lang="es-MX" altLang="zh-TW" dirty="0">
                <a:latin typeface="+mj-lt"/>
              </a:rPr>
              <a:t>mirando para arriba a la montaña 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kumimoji="0" lang="es-MX" altLang="zh-TW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4" y="2005867"/>
            <a:ext cx="4505325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9" y="4252416"/>
            <a:ext cx="2724150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1025" y="20637"/>
            <a:ext cx="7797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cap="none" dirty="0" smtClean="0"/>
              <a:t>LA COMPOSICI</a:t>
            </a:r>
            <a:r>
              <a:rPr lang="es-MX" altLang="zh-TW" sz="3600" b="1" cap="none" dirty="0" smtClean="0"/>
              <a:t>ÓN</a:t>
            </a:r>
            <a:endParaRPr lang="zh-TW" altLang="en-US" sz="3600" b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20695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385783" y="125127"/>
            <a:ext cx="4303710" cy="114192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600" b="1" cap="none" dirty="0" smtClean="0"/>
              <a:t>EL COLOR Y LA LUZ</a:t>
            </a:r>
            <a:endParaRPr lang="en-US" sz="3600" b="1" cap="non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5" y="2745521"/>
            <a:ext cx="6074346" cy="39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53596"/>
              </p:ext>
            </p:extLst>
          </p:nvPr>
        </p:nvGraphicFramePr>
        <p:xfrm>
          <a:off x="1569972" y="1226103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Izquierda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Derecha</a:t>
                      </a:r>
                      <a:endParaRPr lang="zh-HK" alt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18943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Más</a:t>
                      </a:r>
                      <a:r>
                        <a:rPr lang="en-US" altLang="zh-HK" dirty="0" smtClean="0"/>
                        <a:t> </a:t>
                      </a:r>
                      <a:r>
                        <a:rPr lang="en-US" altLang="zh-HK" dirty="0" err="1" smtClean="0"/>
                        <a:t>luminoso</a:t>
                      </a:r>
                      <a:endParaRPr lang="zh-HK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err="1" smtClean="0"/>
                        <a:t>Aparece</a:t>
                      </a:r>
                      <a:r>
                        <a:rPr lang="en-US" altLang="zh-HK" dirty="0" smtClean="0"/>
                        <a:t> </a:t>
                      </a:r>
                      <a:r>
                        <a:rPr lang="en-US" altLang="zh-HK" dirty="0" smtClean="0"/>
                        <a:t>en la </a:t>
                      </a:r>
                      <a:r>
                        <a:rPr lang="en-US" altLang="zh-HK" dirty="0" err="1" smtClean="0"/>
                        <a:t>sombra</a:t>
                      </a:r>
                      <a:endParaRPr lang="zh-HK" alt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Amarillo, </a:t>
                      </a:r>
                      <a:r>
                        <a:rPr lang="en-US" altLang="zh-HK" dirty="0" err="1" smtClean="0"/>
                        <a:t>rojo</a:t>
                      </a:r>
                      <a:r>
                        <a:rPr lang="en-US" altLang="zh-HK" dirty="0" smtClean="0"/>
                        <a:t> y </a:t>
                      </a:r>
                      <a:r>
                        <a:rPr lang="en-US" altLang="zh-HK" dirty="0" err="1" smtClean="0"/>
                        <a:t>azulado</a:t>
                      </a:r>
                      <a:endParaRPr lang="zh-HK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Azul, </a:t>
                      </a:r>
                      <a:r>
                        <a:rPr lang="en-US" altLang="zh-HK" dirty="0" err="1" smtClean="0"/>
                        <a:t>oscuro</a:t>
                      </a:r>
                      <a:r>
                        <a:rPr lang="en-US" altLang="zh-HK" dirty="0" smtClean="0"/>
                        <a:t> y </a:t>
                      </a:r>
                      <a:r>
                        <a:rPr lang="en-US" altLang="zh-HK" dirty="0" err="1" smtClean="0"/>
                        <a:t>gris</a:t>
                      </a:r>
                      <a:endParaRPr lang="zh-HK" alt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Sentimiento</a:t>
                      </a:r>
                      <a:r>
                        <a:rPr lang="en-US" altLang="zh-HK" baseline="0" dirty="0" smtClean="0"/>
                        <a:t> </a:t>
                      </a:r>
                      <a:r>
                        <a:rPr lang="en-US" altLang="zh-HK" dirty="0" err="1" smtClean="0"/>
                        <a:t>cálido</a:t>
                      </a:r>
                      <a:endParaRPr lang="zh-HK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Sentimiento</a:t>
                      </a:r>
                      <a:r>
                        <a:rPr lang="en-US" altLang="zh-HK" dirty="0" smtClean="0"/>
                        <a:t> </a:t>
                      </a:r>
                      <a:r>
                        <a:rPr lang="en-US" altLang="zh-HK" dirty="0" err="1" smtClean="0"/>
                        <a:t>frío</a:t>
                      </a:r>
                      <a:endParaRPr lang="zh-HK" alt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15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214</TotalTime>
  <Words>348</Words>
  <Application>Microsoft Office PowerPoint</Application>
  <PresentationFormat>On-screen Show (4:3)</PresentationFormat>
  <Paragraphs>90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PowerPoint Presentation</vt:lpstr>
      <vt:lpstr>introducción</vt:lpstr>
      <vt:lpstr>PowerPoint Presentation</vt:lpstr>
      <vt:lpstr>Época histórica</vt:lpstr>
      <vt:lpstr>Época histórica</vt:lpstr>
      <vt:lpstr>LA COMPOSICIÓN</vt:lpstr>
      <vt:lpstr>PowerPoint Presentation</vt:lpstr>
      <vt:lpstr>PowerPoint Presentation</vt:lpstr>
      <vt:lpstr>EL COLOR Y LA LUZ</vt:lpstr>
      <vt:lpstr>¿Por qué la elegimos?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Channgawun</dc:creator>
  <cp:lastModifiedBy>Celia</cp:lastModifiedBy>
  <cp:revision>25</cp:revision>
  <dcterms:created xsi:type="dcterms:W3CDTF">2013-10-20T15:34:53Z</dcterms:created>
  <dcterms:modified xsi:type="dcterms:W3CDTF">2013-10-31T07:07:02Z</dcterms:modified>
</cp:coreProperties>
</file>