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3122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41617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Bienvenido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arte</a:t>
            </a:r>
            <a:endParaRPr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655233" cy="2199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3200" b="0" i="0" u="none" strike="noStrike" cap="none" baseline="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n-US" sz="3200" b="0" i="0" u="none" strike="noStrike" cap="none" baseline="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32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Kenn</a:t>
            </a: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Lola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Janet </a:t>
            </a:r>
            <a:endParaRPr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xfamous-paintings-reincarnated-mona-lisa-parodies-jpeg-pagespeed-ic-glf3izl21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0" y="153343"/>
            <a:ext cx="2471054" cy="2827053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" y="153343"/>
            <a:ext cx="3111500" cy="2616200"/>
          </a:xfrm>
          <a:prstGeom prst="rect">
            <a:avLst/>
          </a:prstGeom>
        </p:spPr>
      </p:pic>
      <p:pic>
        <p:nvPicPr>
          <p:cNvPr id="4" name="Picture 3" descr="PrideandPrejudiceandZombiesCover-310x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" y="4634580"/>
            <a:ext cx="3282615" cy="1845082"/>
          </a:xfrm>
          <a:prstGeom prst="rect">
            <a:avLst/>
          </a:prstGeo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479800"/>
            <a:ext cx="2400300" cy="3378200"/>
          </a:xfrm>
          <a:prstGeom prst="rect">
            <a:avLst/>
          </a:prstGeom>
        </p:spPr>
      </p:pic>
      <p:pic>
        <p:nvPicPr>
          <p:cNvPr id="6" name="Picture 5" descr="Parody art Dali, chocolate chip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98" y="527078"/>
            <a:ext cx="2639472" cy="18890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595744" y="1600201"/>
            <a:ext cx="8091056" cy="155863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-US" sz="2400" b="1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Taiwán</a:t>
            </a:r>
            <a:r>
              <a:rPr lang="en-US" sz="2400" b="1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Sabe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fichas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jugador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capacidad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 smtClean="0"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 smtClean="0"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contenta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ganador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95744" y="3295625"/>
            <a:ext cx="8091056" cy="262026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64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Los </a:t>
            </a:r>
            <a:r>
              <a:rPr lang="en-US" sz="2400" dirty="0" err="1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cuatro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jugadores</a:t>
            </a: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China y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probabilidades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pesar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fuertes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jugando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mahjong chino. </a:t>
            </a:r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jugando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póker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occidental. </a:t>
            </a:r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sz="2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sz="2200" b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¿!?!</a:t>
            </a:r>
            <a:endParaRPr lang="en-US" sz="2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7" name="Shape 139"/>
          <p:cNvSpPr txBox="1"/>
          <p:nvPr/>
        </p:nvSpPr>
        <p:spPr>
          <a:xfrm>
            <a:off x="692727" y="263236"/>
            <a:ext cx="6802582" cy="7321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ganador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500" dirty="0"/>
              <a:t>En </a:t>
            </a:r>
            <a:r>
              <a:rPr lang="en-US" sz="2500" dirty="0" err="1"/>
              <a:t>realidad</a:t>
            </a:r>
            <a:r>
              <a:rPr lang="en-US" sz="2500" dirty="0"/>
              <a:t>, hay </a:t>
            </a:r>
            <a:r>
              <a:rPr lang="en-US" sz="2500" dirty="0" err="1"/>
              <a:t>otra</a:t>
            </a:r>
            <a:r>
              <a:rPr lang="en-US" sz="2500" dirty="0"/>
              <a:t> </a:t>
            </a:r>
            <a:r>
              <a:rPr lang="en-US" sz="2500" dirty="0" err="1"/>
              <a:t>versión</a:t>
            </a:r>
            <a:r>
              <a:rPr lang="en-US" sz="2500" dirty="0"/>
              <a:t> de </a:t>
            </a:r>
            <a:r>
              <a:rPr lang="en-US" sz="2500" dirty="0" err="1"/>
              <a:t>esto</a:t>
            </a:r>
            <a:r>
              <a:rPr lang="en-US" sz="2500" dirty="0"/>
              <a:t> </a:t>
            </a:r>
            <a:r>
              <a:rPr lang="en-US" sz="2500" dirty="0" err="1" smtClean="0"/>
              <a:t>cuadro</a:t>
            </a:r>
            <a:r>
              <a:rPr lang="en-US" sz="2500" dirty="0" smtClean="0"/>
              <a:t>!!!!</a:t>
            </a:r>
            <a:endParaRPr lang="en-US" sz="25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457200" y="108833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err="1" smtClean="0">
                <a:solidFill>
                  <a:schemeClr val="dk1"/>
                </a:solidFill>
              </a:rPr>
              <a:t>Diferencias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endParaRPr lang="en-US" sz="20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chemeClr val="dk1"/>
                </a:solidFill>
              </a:rPr>
              <a:t>menos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oscur</a:t>
            </a:r>
            <a:r>
              <a:rPr lang="en-US" altLang="zh-TW" sz="2000" dirty="0" err="1" smtClean="0">
                <a:solidFill>
                  <a:schemeClr val="dk1"/>
                </a:solidFill>
              </a:rPr>
              <a:t>o</a:t>
            </a:r>
            <a:r>
              <a:rPr lang="en-US" sz="2000" dirty="0" err="1" smtClean="0">
                <a:solidFill>
                  <a:schemeClr val="dk1"/>
                </a:solidFill>
              </a:rPr>
              <a:t>s</a:t>
            </a:r>
            <a:r>
              <a:rPr lang="en-US" sz="2000" dirty="0" smtClean="0">
                <a:solidFill>
                  <a:schemeClr val="dk1"/>
                </a:solidFill>
              </a:rPr>
              <a:t>/ los </a:t>
            </a:r>
            <a:r>
              <a:rPr lang="en-US" sz="2000" dirty="0" err="1">
                <a:solidFill>
                  <a:schemeClr val="dk1"/>
                </a:solidFill>
              </a:rPr>
              <a:t>colores</a:t>
            </a:r>
            <a:r>
              <a:rPr lang="en-US" sz="2000" dirty="0">
                <a:solidFill>
                  <a:schemeClr val="dk1"/>
                </a:solidFill>
              </a:rPr>
              <a:t> mas </a:t>
            </a:r>
            <a:r>
              <a:rPr lang="en-US" sz="2000" dirty="0" err="1">
                <a:solidFill>
                  <a:schemeClr val="dk1"/>
                </a:solidFill>
              </a:rPr>
              <a:t>claros</a:t>
            </a:r>
            <a:r>
              <a:rPr lang="en-US" sz="2000" dirty="0" smtClean="0">
                <a:solidFill>
                  <a:schemeClr val="dk1"/>
                </a:solidFill>
              </a:rPr>
              <a:t>, ¿</a:t>
            </a:r>
            <a:r>
              <a:rPr lang="en-US" sz="2000" dirty="0" err="1" smtClean="0">
                <a:solidFill>
                  <a:schemeClr val="dk1"/>
                </a:solidFill>
              </a:rPr>
              <a:t>más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optimista</a:t>
            </a:r>
            <a:r>
              <a:rPr lang="en-US" sz="2000" dirty="0">
                <a:solidFill>
                  <a:schemeClr val="dk1"/>
                </a:solidFill>
              </a:rPr>
              <a:t>?</a:t>
            </a:r>
          </a:p>
          <a:p>
            <a:pPr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charset="0"/>
              <a:buChar char="à"/>
            </a:pPr>
            <a:r>
              <a:rPr lang="en-US" sz="2000" dirty="0" err="1" smtClean="0">
                <a:solidFill>
                  <a:schemeClr val="dk1"/>
                </a:solidFill>
              </a:rPr>
              <a:t>Japón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ya</a:t>
            </a:r>
            <a:r>
              <a:rPr lang="en-US" sz="2000" dirty="0">
                <a:solidFill>
                  <a:schemeClr val="dk1"/>
                </a:solidFill>
              </a:rPr>
              <a:t> no </a:t>
            </a:r>
            <a:r>
              <a:rPr lang="en-US" sz="2000" dirty="0" err="1">
                <a:solidFill>
                  <a:schemeClr val="dk1"/>
                </a:solidFill>
              </a:rPr>
              <a:t>hace</a:t>
            </a:r>
            <a:r>
              <a:rPr lang="en-US" sz="2000" dirty="0">
                <a:solidFill>
                  <a:schemeClr val="dk1"/>
                </a:solidFill>
              </a:rPr>
              <a:t> la vista </a:t>
            </a:r>
            <a:r>
              <a:rPr lang="en-US" sz="2000" dirty="0" err="1">
                <a:solidFill>
                  <a:schemeClr val="dk1"/>
                </a:solidFill>
              </a:rPr>
              <a:t>gorda</a:t>
            </a:r>
            <a:r>
              <a:rPr lang="en-US" sz="2000" dirty="0">
                <a:solidFill>
                  <a:schemeClr val="dk1"/>
                </a:solidFill>
              </a:rPr>
              <a:t> a </a:t>
            </a:r>
            <a:r>
              <a:rPr lang="en-US" sz="2000" dirty="0" err="1">
                <a:solidFill>
                  <a:schemeClr val="dk1"/>
                </a:solidFill>
              </a:rPr>
              <a:t>otras</a:t>
            </a:r>
            <a:r>
              <a:rPr lang="en-US" sz="2000" dirty="0">
                <a:solidFill>
                  <a:schemeClr val="dk1"/>
                </a:solidFill>
              </a:rPr>
              <a:t> personas…</a:t>
            </a:r>
            <a:r>
              <a:rPr lang="en-US" sz="2000" dirty="0" err="1" smtClean="0">
                <a:solidFill>
                  <a:schemeClr val="dk1"/>
                </a:solidFill>
              </a:rPr>
              <a:t>sonríe</a:t>
            </a:r>
            <a:r>
              <a:rPr lang="en-US" sz="2000" dirty="0" smtClean="0">
                <a:solidFill>
                  <a:schemeClr val="dk1"/>
                </a:solidFill>
              </a:rPr>
              <a:t>  </a:t>
            </a:r>
            <a:r>
              <a:rPr lang="en-US" sz="2000" dirty="0">
                <a:solidFill>
                  <a:schemeClr val="dk1"/>
                </a:solidFill>
              </a:rPr>
              <a:t>y </a:t>
            </a:r>
            <a:r>
              <a:rPr lang="en-US" sz="2000" dirty="0" err="1" smtClean="0">
                <a:solidFill>
                  <a:schemeClr val="dk1"/>
                </a:solidFill>
              </a:rPr>
              <a:t>habla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con china. </a:t>
            </a:r>
            <a:r>
              <a:rPr lang="en-US" sz="2000" dirty="0" smtClean="0">
                <a:solidFill>
                  <a:schemeClr val="dk1"/>
                </a:solidFill>
              </a:rPr>
              <a:t>¿</a:t>
            </a:r>
            <a:r>
              <a:rPr lang="en-US" sz="2000" dirty="0" err="1" smtClean="0">
                <a:solidFill>
                  <a:schemeClr val="dk1"/>
                </a:solidFill>
              </a:rPr>
              <a:t>Falso</a:t>
            </a:r>
            <a:r>
              <a:rPr lang="en-US" sz="2000" dirty="0" smtClean="0">
                <a:solidFill>
                  <a:schemeClr val="dk1"/>
                </a:solidFill>
              </a:rPr>
              <a:t>? </a:t>
            </a:r>
          </a:p>
          <a:p>
            <a:pPr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charset="0"/>
              <a:buChar char="à"/>
            </a:pPr>
            <a:r>
              <a:rPr lang="en-US" sz="2000" dirty="0" err="1" smtClean="0">
                <a:solidFill>
                  <a:schemeClr val="dk1"/>
                </a:solidFill>
              </a:rPr>
              <a:t>reloj</a:t>
            </a:r>
            <a:r>
              <a:rPr lang="en-US" sz="2000" dirty="0" smtClean="0">
                <a:solidFill>
                  <a:schemeClr val="dk1"/>
                </a:solidFill>
              </a:rPr>
              <a:t>!</a:t>
            </a:r>
            <a:r>
              <a:rPr lang="en-US" sz="2000" dirty="0" smtClean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dk1"/>
                </a:solidFill>
              </a:rPr>
              <a:t>El </a:t>
            </a:r>
            <a:r>
              <a:rPr lang="en-US" sz="2000" dirty="0" err="1">
                <a:solidFill>
                  <a:schemeClr val="dk1"/>
                </a:solidFill>
              </a:rPr>
              <a:t>horario</a:t>
            </a:r>
            <a:r>
              <a:rPr lang="en-US" sz="2000" dirty="0">
                <a:solidFill>
                  <a:schemeClr val="dk1"/>
                </a:solidFill>
              </a:rPr>
              <a:t> de la </a:t>
            </a:r>
            <a:r>
              <a:rPr lang="en-US" sz="2000" dirty="0" err="1" smtClean="0">
                <a:solidFill>
                  <a:schemeClr val="dk1"/>
                </a:solidFill>
              </a:rPr>
              <a:t>conferencia</a:t>
            </a:r>
            <a:r>
              <a:rPr lang="en-US" sz="2000" dirty="0" smtClean="0">
                <a:solidFill>
                  <a:schemeClr val="dk1"/>
                </a:solidFill>
              </a:rPr>
              <a:t> de Six Party Talks </a:t>
            </a:r>
            <a:r>
              <a:rPr lang="zh-TW" altLang="en-US" sz="2000" dirty="0" smtClean="0">
                <a:solidFill>
                  <a:schemeClr val="dk1"/>
                </a:solidFill>
              </a:rPr>
              <a:t>六方會談</a:t>
            </a:r>
            <a:endParaRPr lang="en-US" sz="20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23" y="4056978"/>
            <a:ext cx="2743669" cy="243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145" y="3677822"/>
            <a:ext cx="4631023" cy="303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En </a:t>
            </a:r>
            <a:r>
              <a:rPr lang="en-US" sz="3000" dirty="0" err="1" smtClean="0"/>
              <a:t>conclusión</a:t>
            </a:r>
            <a:r>
              <a:rPr lang="en-US" sz="3000" dirty="0" smtClean="0"/>
              <a:t>: 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-342900">
              <a:lnSpc>
                <a:spcPct val="115000"/>
              </a:lnSpc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El </a:t>
            </a:r>
            <a:r>
              <a:rPr lang="en-US" sz="2000" dirty="0" err="1">
                <a:solidFill>
                  <a:schemeClr val="dk1"/>
                </a:solidFill>
              </a:rPr>
              <a:t>artista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nunca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ha </a:t>
            </a:r>
            <a:r>
              <a:rPr lang="en-US" sz="2000" dirty="0" err="1">
                <a:solidFill>
                  <a:schemeClr val="dk1"/>
                </a:solidFill>
              </a:rPr>
              <a:t>respondido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nada!!!!!!!  </a:t>
            </a:r>
          </a:p>
          <a:p>
            <a:pPr marL="114300" lvl="0" indent="-342900">
              <a:lnSpc>
                <a:spcPct val="115000"/>
              </a:lnSpc>
              <a:spcBef>
                <a:spcPts val="0"/>
              </a:spcBef>
              <a:buFont typeface="Wingdings" charset="0"/>
              <a:buChar char="à"/>
            </a:pPr>
            <a:r>
              <a:rPr lang="en-US" sz="2000" dirty="0" err="1">
                <a:solidFill>
                  <a:schemeClr val="dk1"/>
                </a:solidFill>
              </a:rPr>
              <a:t>A</a:t>
            </a:r>
            <a:r>
              <a:rPr lang="en-US" sz="2000" dirty="0" err="1" smtClean="0">
                <a:solidFill>
                  <a:schemeClr val="dk1"/>
                </a:solidFill>
              </a:rPr>
              <a:t>bierta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a </a:t>
            </a:r>
            <a:r>
              <a:rPr lang="en-US" sz="2000" dirty="0" err="1" smtClean="0">
                <a:solidFill>
                  <a:schemeClr val="dk1"/>
                </a:solidFill>
              </a:rPr>
              <a:t>interpretación</a:t>
            </a:r>
            <a:endParaRPr lang="en-US" sz="2000" dirty="0">
              <a:solidFill>
                <a:schemeClr val="dk1"/>
              </a:solidFill>
            </a:endParaRPr>
          </a:p>
          <a:p>
            <a:pPr marL="114300" lvl="0" indent="-342900">
              <a:lnSpc>
                <a:spcPct val="115000"/>
              </a:lnSpc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El </a:t>
            </a:r>
            <a:r>
              <a:rPr lang="en-US" sz="2000" dirty="0" err="1">
                <a:solidFill>
                  <a:schemeClr val="dk1"/>
                </a:solidFill>
              </a:rPr>
              <a:t>artista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esta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muerto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después</a:t>
            </a:r>
            <a:r>
              <a:rPr lang="en-US" sz="2000" dirty="0" smtClean="0">
                <a:solidFill>
                  <a:schemeClr val="dk1"/>
                </a:solidFill>
              </a:rPr>
              <a:t> de </a:t>
            </a:r>
            <a:r>
              <a:rPr lang="en-US" sz="2000" dirty="0" err="1" smtClean="0">
                <a:solidFill>
                  <a:schemeClr val="dk1"/>
                </a:solidFill>
              </a:rPr>
              <a:t>que</a:t>
            </a:r>
            <a:r>
              <a:rPr lang="en-US" sz="2000" dirty="0" smtClean="0">
                <a:solidFill>
                  <a:schemeClr val="dk1"/>
                </a:solidFill>
              </a:rPr>
              <a:t> ha </a:t>
            </a:r>
            <a:r>
              <a:rPr lang="en-US" sz="2000" dirty="0" err="1">
                <a:solidFill>
                  <a:schemeClr val="dk1"/>
                </a:solidFill>
              </a:rPr>
              <a:t>creado</a:t>
            </a:r>
            <a:r>
              <a:rPr lang="en-US" sz="2000" dirty="0">
                <a:solidFill>
                  <a:schemeClr val="dk1"/>
                </a:solidFill>
              </a:rPr>
              <a:t> la </a:t>
            </a:r>
            <a:r>
              <a:rPr lang="en-US" sz="2000" dirty="0" err="1">
                <a:solidFill>
                  <a:schemeClr val="dk1"/>
                </a:solidFill>
              </a:rPr>
              <a:t>obra</a:t>
            </a:r>
            <a:r>
              <a:rPr lang="en-US" sz="2000" dirty="0">
                <a:solidFill>
                  <a:schemeClr val="dk1"/>
                </a:solidFill>
              </a:rPr>
              <a:t>.  </a:t>
            </a:r>
          </a:p>
          <a:p>
            <a:pPr marL="114300" lvl="0" indent="-342900">
              <a:lnSpc>
                <a:spcPct val="115000"/>
              </a:lnSpc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La </a:t>
            </a:r>
            <a:r>
              <a:rPr lang="en-US" sz="2000" dirty="0" err="1" smtClean="0">
                <a:solidFill>
                  <a:schemeClr val="dk1"/>
                </a:solidFill>
              </a:rPr>
              <a:t>obra</a:t>
            </a:r>
            <a:r>
              <a:rPr lang="en-US" sz="2000" dirty="0" smtClean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somos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nosotros</a:t>
            </a:r>
            <a:r>
              <a:rPr lang="en-US" sz="2000" dirty="0">
                <a:solidFill>
                  <a:schemeClr val="dk1"/>
                </a:solidFill>
              </a:rPr>
              <a:t>, el </a:t>
            </a:r>
            <a:r>
              <a:rPr lang="en-US" sz="2000" dirty="0" err="1" smtClean="0">
                <a:solidFill>
                  <a:schemeClr val="dk1"/>
                </a:solidFill>
              </a:rPr>
              <a:t>público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quien</a:t>
            </a:r>
            <a:r>
              <a:rPr lang="en-US" sz="2000" dirty="0" smtClean="0">
                <a:solidFill>
                  <a:schemeClr val="dk1"/>
                </a:solidFill>
              </a:rPr>
              <a:t> decide </a:t>
            </a:r>
            <a:r>
              <a:rPr lang="en-US" sz="2000" dirty="0">
                <a:solidFill>
                  <a:schemeClr val="dk1"/>
                </a:solidFill>
              </a:rPr>
              <a:t>la </a:t>
            </a:r>
            <a:r>
              <a:rPr lang="en-US" sz="2000" dirty="0" err="1">
                <a:solidFill>
                  <a:schemeClr val="dk1"/>
                </a:solidFill>
              </a:rPr>
              <a:t>vida</a:t>
            </a:r>
            <a:r>
              <a:rPr lang="en-US" sz="2000" dirty="0">
                <a:solidFill>
                  <a:schemeClr val="dk1"/>
                </a:solidFill>
              </a:rPr>
              <a:t> y el </a:t>
            </a:r>
            <a:r>
              <a:rPr lang="en-US" sz="2000" dirty="0" err="1">
                <a:solidFill>
                  <a:schemeClr val="dk1"/>
                </a:solidFill>
              </a:rPr>
              <a:t>significado</a:t>
            </a:r>
            <a:r>
              <a:rPr lang="en-US" sz="2000" dirty="0">
                <a:solidFill>
                  <a:schemeClr val="dk1"/>
                </a:solidFill>
              </a:rPr>
              <a:t> de la </a:t>
            </a:r>
            <a:r>
              <a:rPr lang="en-US" sz="2000" dirty="0" err="1" smtClean="0">
                <a:solidFill>
                  <a:schemeClr val="dk1"/>
                </a:solidFill>
              </a:rPr>
              <a:t>obra</a:t>
            </a:r>
            <a:r>
              <a:rPr lang="en-US" sz="2000" dirty="0" smtClean="0">
                <a:solidFill>
                  <a:schemeClr val="dk1"/>
                </a:solidFill>
              </a:rPr>
              <a:t> =)  </a:t>
            </a:r>
            <a:endParaRPr lang="en-US" sz="2000" dirty="0"/>
          </a:p>
        </p:txBody>
      </p:sp>
      <p:pic>
        <p:nvPicPr>
          <p:cNvPr id="4" name="Picture 3" descr="imag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398229"/>
            <a:ext cx="2171700" cy="3251200"/>
          </a:xfrm>
          <a:prstGeom prst="rect">
            <a:avLst/>
          </a:prstGeo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4062"/>
            <a:ext cx="3492500" cy="23241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27" y="203836"/>
            <a:ext cx="3363073" cy="1559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68" y="3552117"/>
            <a:ext cx="7239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Muchas</a:t>
            </a:r>
            <a:r>
              <a:rPr lang="en-US" sz="3000" dirty="0" smtClean="0"/>
              <a:t> Gracias </a:t>
            </a:r>
            <a:r>
              <a:rPr lang="en-US" sz="3000" dirty="0" err="1" smtClean="0"/>
              <a:t>por</a:t>
            </a:r>
            <a:r>
              <a:rPr lang="en-US" sz="3000" dirty="0" smtClean="0"/>
              <a:t> </a:t>
            </a:r>
            <a:r>
              <a:rPr lang="en-US" sz="3000" dirty="0" err="1" smtClean="0"/>
              <a:t>vuestra</a:t>
            </a:r>
            <a:r>
              <a:rPr lang="en-US" sz="3000" dirty="0"/>
              <a:t> </a:t>
            </a:r>
            <a:r>
              <a:rPr lang="en-US" sz="3000" dirty="0" err="1" smtClean="0"/>
              <a:t>atención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183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1286879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-ES" sz="2000" dirty="0"/>
              <a:t>¿</a:t>
            </a:r>
            <a:r>
              <a:rPr lang="en-US" sz="2000" dirty="0" err="1" smtClean="0"/>
              <a:t>Habéis</a:t>
            </a:r>
            <a:r>
              <a:rPr lang="en-US" sz="2000" dirty="0" smtClean="0"/>
              <a:t> </a:t>
            </a:r>
            <a:r>
              <a:rPr lang="en-US" sz="2000" dirty="0" err="1" smtClean="0"/>
              <a:t>visto</a:t>
            </a:r>
            <a:r>
              <a:rPr lang="en-US" sz="2000" dirty="0" smtClean="0"/>
              <a:t> </a:t>
            </a:r>
            <a:r>
              <a:rPr lang="en-US" sz="2000" dirty="0" err="1" smtClean="0"/>
              <a:t>esta</a:t>
            </a:r>
            <a:r>
              <a:rPr lang="en-US" sz="2000" dirty="0" smtClean="0"/>
              <a:t> </a:t>
            </a:r>
            <a:r>
              <a:rPr lang="en-US" sz="2000" dirty="0" err="1" smtClean="0"/>
              <a:t>pintura</a:t>
            </a:r>
            <a:r>
              <a:rPr lang="en-US" sz="2000" dirty="0" smtClean="0"/>
              <a:t>?  </a:t>
            </a:r>
            <a:endParaRPr sz="2000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144800" y="537250"/>
            <a:ext cx="6400799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 err="1"/>
              <a:t>Nombre</a:t>
            </a:r>
            <a:r>
              <a:rPr lang="en-US" sz="2000" dirty="0"/>
              <a:t>: </a:t>
            </a:r>
            <a:r>
              <a:rPr lang="en-US" sz="2000" dirty="0" err="1"/>
              <a:t>Pekín</a:t>
            </a:r>
            <a:r>
              <a:rPr lang="en-US" sz="2000" dirty="0"/>
              <a:t> 2008 (Las </a:t>
            </a:r>
            <a:r>
              <a:rPr lang="en-US" sz="2000" dirty="0" err="1"/>
              <a:t>mujeres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juegan</a:t>
            </a:r>
            <a:r>
              <a:rPr lang="en-US" sz="2000" dirty="0"/>
              <a:t> al Mahjong)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000" dirty="0" err="1"/>
              <a:t>Primero</a:t>
            </a:r>
            <a:r>
              <a:rPr lang="en-US" sz="2000" dirty="0"/>
              <a:t>/</a:t>
            </a:r>
            <a:r>
              <a:rPr lang="en-US" sz="2000" dirty="0" err="1"/>
              <a:t>estreno</a:t>
            </a:r>
            <a:r>
              <a:rPr lang="en-US" sz="2000" dirty="0"/>
              <a:t>: 2006 </a:t>
            </a:r>
            <a:r>
              <a:rPr lang="en-US" sz="2000" dirty="0" err="1"/>
              <a:t>Marzo</a:t>
            </a:r>
            <a:r>
              <a:rPr lang="en-US" sz="2000" dirty="0"/>
              <a:t> (Nueva York </a:t>
            </a:r>
            <a:r>
              <a:rPr lang="en-US" sz="2000" dirty="0" err="1"/>
              <a:t>Exposición</a:t>
            </a:r>
            <a:r>
              <a:rPr lang="en-US" sz="2000" dirty="0"/>
              <a:t>) </a:t>
            </a:r>
            <a:r>
              <a:rPr lang="en-US" sz="2000" dirty="0" smtClean="0"/>
              <a:t>@@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584" y="2289850"/>
            <a:ext cx="6623667" cy="406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1197353" y="461443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2400" dirty="0" err="1"/>
              <a:t>Sobre</a:t>
            </a:r>
            <a:r>
              <a:rPr lang="en-US" sz="2400" dirty="0"/>
              <a:t> el </a:t>
            </a:r>
            <a:r>
              <a:rPr lang="en-US" sz="2400" dirty="0" err="1" smtClean="0"/>
              <a:t>artista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 la </a:t>
            </a:r>
            <a:r>
              <a:rPr lang="en-US" sz="2400" dirty="0" err="1" smtClean="0"/>
              <a:t>biografía</a:t>
            </a:r>
            <a:r>
              <a:rPr lang="en-US" sz="2400" dirty="0" smtClean="0"/>
              <a:t> del </a:t>
            </a:r>
            <a:r>
              <a:rPr lang="en-US" sz="2400" dirty="0" err="1" smtClean="0"/>
              <a:t>artista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919078" cy="29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劉溢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LiuYi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(1957-    ) 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De: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Tianjin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Academia de Arte de China.”  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Academy of Art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Wingdings" charset="0"/>
              <a:buChar char="à"/>
            </a:pP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Surrealista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+  el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post-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modernista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oriental.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Wingdings" charset="0"/>
              <a:buChar char="à"/>
            </a:pP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oleo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clásico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tradicional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Europa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trazo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Blando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12" y="461443"/>
            <a:ext cx="2882658" cy="342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3998" cy="10253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indent="-228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El </a:t>
            </a:r>
            <a:r>
              <a:rPr lang="en-US" sz="3200" b="1" dirty="0" err="1">
                <a:solidFill>
                  <a:schemeClr val="bg1"/>
                </a:solidFill>
              </a:rPr>
              <a:t>contexto</a:t>
            </a:r>
            <a:r>
              <a:rPr lang="en-US" sz="3200" b="1" dirty="0">
                <a:solidFill>
                  <a:schemeClr val="bg1"/>
                </a:solidFill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</a:rPr>
              <a:t>Obra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00" y="995792"/>
            <a:ext cx="7412990" cy="61135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buClr>
                <a:schemeClr val="dk1"/>
              </a:buClr>
              <a:buSzPct val="78571"/>
              <a:buFont typeface="Wingdings" charset="0"/>
              <a:buChar char="à"/>
            </a:pPr>
            <a:r>
              <a:rPr lang="en-US" sz="2000" dirty="0" smtClean="0"/>
              <a:t>2008 </a:t>
            </a:r>
            <a:r>
              <a:rPr lang="en-US" sz="2000" dirty="0"/>
              <a:t>Los </a:t>
            </a:r>
            <a:r>
              <a:rPr lang="en-US" sz="2000" dirty="0" err="1"/>
              <a:t>Juegos</a:t>
            </a:r>
            <a:r>
              <a:rPr lang="en-US" sz="2000" dirty="0"/>
              <a:t> </a:t>
            </a:r>
            <a:r>
              <a:rPr lang="en-US" sz="2000" dirty="0" err="1" smtClean="0"/>
              <a:t>Olímpicos</a:t>
            </a:r>
            <a:endParaRPr lang="en-US" sz="2000" dirty="0"/>
          </a:p>
          <a:p>
            <a:pPr marL="342900" lvl="0" indent="-342900" algn="l" rtl="0">
              <a:spcBef>
                <a:spcPts val="0"/>
              </a:spcBef>
              <a:buClr>
                <a:schemeClr val="dk1"/>
              </a:buClr>
              <a:buSzPct val="78571"/>
              <a:buFont typeface="Wingdings" charset="0"/>
              <a:buChar char="à"/>
            </a:pPr>
            <a:r>
              <a:rPr lang="en-US" sz="2000" dirty="0" smtClean="0"/>
              <a:t>los </a:t>
            </a:r>
            <a:r>
              <a:rPr lang="en-US" sz="2000" dirty="0" err="1"/>
              <a:t>conflictos</a:t>
            </a:r>
            <a:r>
              <a:rPr lang="en-US" sz="2000" dirty="0"/>
              <a:t> entre </a:t>
            </a:r>
            <a:r>
              <a:rPr lang="en-US" sz="2000" dirty="0" err="1"/>
              <a:t>Japón</a:t>
            </a:r>
            <a:r>
              <a:rPr lang="en-US" sz="2000" dirty="0"/>
              <a:t> y China </a:t>
            </a:r>
            <a:r>
              <a:rPr lang="en-US" sz="2000" dirty="0" err="1"/>
              <a:t>sobre</a:t>
            </a:r>
            <a:r>
              <a:rPr lang="en-US" sz="2000" dirty="0"/>
              <a:t> el </a:t>
            </a:r>
            <a:r>
              <a:rPr lang="en-US" sz="2000" dirty="0" err="1" smtClean="0"/>
              <a:t>territorio</a:t>
            </a:r>
            <a:endParaRPr lang="en-US" sz="2000" dirty="0" smtClean="0"/>
          </a:p>
          <a:p>
            <a:pPr marL="342900" lvl="0" indent="-342900" algn="l" rtl="0">
              <a:spcBef>
                <a:spcPts val="0"/>
              </a:spcBef>
              <a:buClr>
                <a:schemeClr val="dk1"/>
              </a:buClr>
              <a:buSzPct val="78571"/>
              <a:buFont typeface="Wingdings" charset="0"/>
              <a:buChar char="à"/>
            </a:pPr>
            <a:r>
              <a:rPr lang="en-US" sz="2000" dirty="0" smtClean="0"/>
              <a:t>la </a:t>
            </a:r>
            <a:r>
              <a:rPr lang="en-US" sz="2000" dirty="0" err="1"/>
              <a:t>competencia</a:t>
            </a:r>
            <a:r>
              <a:rPr lang="en-US" sz="2000" dirty="0"/>
              <a:t> </a:t>
            </a:r>
            <a:r>
              <a:rPr lang="en-US" sz="2000" dirty="0" err="1"/>
              <a:t>económica</a:t>
            </a:r>
            <a:r>
              <a:rPr lang="en-US" sz="2000" dirty="0"/>
              <a:t> entre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Unidos</a:t>
            </a:r>
            <a:r>
              <a:rPr lang="en-US" sz="2000" dirty="0"/>
              <a:t> y </a:t>
            </a:r>
            <a:r>
              <a:rPr lang="en-US" sz="2000" dirty="0" smtClean="0"/>
              <a:t>China</a:t>
            </a:r>
            <a:endParaRPr lang="en-US" sz="2000" dirty="0"/>
          </a:p>
          <a:p>
            <a:pPr lvl="0" algn="l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</a:rPr>
              <a:t> La </a:t>
            </a:r>
            <a:r>
              <a:rPr lang="en-US" sz="2000" b="1" dirty="0" err="1">
                <a:solidFill>
                  <a:schemeClr val="dk1"/>
                </a:solidFill>
              </a:rPr>
              <a:t>composición</a:t>
            </a:r>
            <a:r>
              <a:rPr lang="en-US" sz="2000" b="1" dirty="0">
                <a:solidFill>
                  <a:schemeClr val="dk1"/>
                </a:solidFill>
              </a:rPr>
              <a:t>:</a:t>
            </a:r>
          </a:p>
          <a:p>
            <a:pPr marL="342900" lvl="0" indent="-342900" algn="l" rtl="0"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el </a:t>
            </a:r>
            <a:r>
              <a:rPr lang="en-US" sz="2000" dirty="0" err="1" smtClean="0">
                <a:solidFill>
                  <a:schemeClr val="dk1"/>
                </a:solidFill>
              </a:rPr>
              <a:t>elemento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oriental  (Mahjong</a:t>
            </a:r>
            <a:r>
              <a:rPr lang="en-US" sz="2000" dirty="0" smtClean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dk1"/>
                </a:solidFill>
              </a:rPr>
              <a:t>un </a:t>
            </a:r>
            <a:r>
              <a:rPr lang="en-US" sz="2000" dirty="0" err="1" smtClean="0">
                <a:solidFill>
                  <a:schemeClr val="dk1"/>
                </a:solidFill>
              </a:rPr>
              <a:t>riesgo</a:t>
            </a:r>
            <a:r>
              <a:rPr lang="en-US" sz="2000" dirty="0">
                <a:solidFill>
                  <a:schemeClr val="dk1"/>
                </a:solidFill>
              </a:rPr>
              <a:t>/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apuesta</a:t>
            </a:r>
            <a:r>
              <a:rPr lang="en-US" sz="2000" dirty="0" smtClean="0">
                <a:solidFill>
                  <a:schemeClr val="dk1"/>
                </a:solidFill>
              </a:rPr>
              <a:t>)</a:t>
            </a:r>
          </a:p>
          <a:p>
            <a:pPr marL="342900" lvl="0" indent="-342900" algn="l" rtl="0"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** Las </a:t>
            </a:r>
            <a:r>
              <a:rPr lang="en-US" dirty="0">
                <a:solidFill>
                  <a:schemeClr val="dk1"/>
                </a:solidFill>
              </a:rPr>
              <a:t>4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mujeres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desnudas</a:t>
            </a:r>
            <a:r>
              <a:rPr lang="en-US" sz="2000" dirty="0" smtClean="0">
                <a:solidFill>
                  <a:schemeClr val="dk1"/>
                </a:solidFill>
              </a:rPr>
              <a:t> y </a:t>
            </a:r>
            <a:r>
              <a:rPr lang="en-US" sz="2000" dirty="0" err="1" smtClean="0">
                <a:solidFill>
                  <a:schemeClr val="dk1"/>
                </a:solidFill>
              </a:rPr>
              <a:t>una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niña</a:t>
            </a:r>
            <a:r>
              <a:rPr lang="en-US" sz="2000" dirty="0" smtClean="0">
                <a:solidFill>
                  <a:schemeClr val="dk1"/>
                </a:solidFill>
              </a:rPr>
              <a:t>?? </a:t>
            </a:r>
          </a:p>
          <a:p>
            <a:pPr marL="342900" lvl="0" indent="-342900" algn="l" rtl="0">
              <a:spcBef>
                <a:spcPts val="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chemeClr val="dk1"/>
                </a:solidFill>
              </a:rPr>
              <a:t>interpretaciones </a:t>
            </a:r>
            <a:r>
              <a:rPr lang="en-US" sz="2000" dirty="0" err="1" smtClean="0">
                <a:solidFill>
                  <a:schemeClr val="dk1"/>
                </a:solidFill>
              </a:rPr>
              <a:t>diferentes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buFont typeface="Wingdings" charset="0"/>
              <a:buChar char="à"/>
            </a:pPr>
            <a:r>
              <a:rPr lang="en-US" sz="2000" dirty="0" err="1" smtClean="0">
                <a:solidFill>
                  <a:schemeClr val="dk1"/>
                </a:solidFill>
              </a:rPr>
              <a:t>P.e.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En</a:t>
            </a:r>
            <a:r>
              <a:rPr lang="en-US" sz="2000" dirty="0" smtClean="0">
                <a:solidFill>
                  <a:schemeClr val="dk1"/>
                </a:solidFill>
              </a:rPr>
              <a:t> un </a:t>
            </a:r>
            <a:r>
              <a:rPr lang="en-US" sz="2000" dirty="0" err="1" smtClean="0">
                <a:solidFill>
                  <a:schemeClr val="dk1"/>
                </a:solidFill>
              </a:rPr>
              <a:t>enfoque</a:t>
            </a:r>
            <a:r>
              <a:rPr lang="en-US" sz="2000" dirty="0" smtClean="0">
                <a:solidFill>
                  <a:schemeClr val="dk1"/>
                </a:solidFill>
              </a:rPr>
              <a:t>/ </a:t>
            </a:r>
            <a:r>
              <a:rPr lang="en-US" sz="2000" dirty="0" err="1" smtClean="0">
                <a:solidFill>
                  <a:schemeClr val="dk1"/>
                </a:solidFill>
              </a:rPr>
              <a:t>planteamiento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sobre</a:t>
            </a:r>
            <a:r>
              <a:rPr lang="en-US" sz="2000" dirty="0" smtClean="0">
                <a:solidFill>
                  <a:schemeClr val="dk1"/>
                </a:solidFill>
              </a:rPr>
              <a:t> el </a:t>
            </a:r>
            <a:r>
              <a:rPr lang="en-US" sz="2000" dirty="0" err="1" smtClean="0">
                <a:solidFill>
                  <a:schemeClr val="dk1"/>
                </a:solidFill>
              </a:rPr>
              <a:t>contexto</a:t>
            </a:r>
            <a:r>
              <a:rPr lang="en-US" sz="2000" dirty="0" smtClean="0">
                <a:solidFill>
                  <a:schemeClr val="dk1"/>
                </a:solidFill>
              </a:rPr>
              <a:t> de </a:t>
            </a:r>
            <a:r>
              <a:rPr lang="en-US" sz="2000" dirty="0" err="1" smtClean="0">
                <a:solidFill>
                  <a:schemeClr val="dk1"/>
                </a:solidFill>
              </a:rPr>
              <a:t>las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relaciones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internacional</a:t>
            </a:r>
            <a:r>
              <a:rPr lang="en-US" dirty="0" err="1" smtClean="0">
                <a:solidFill>
                  <a:schemeClr val="dk1"/>
                </a:solidFill>
              </a:rPr>
              <a:t>es</a:t>
            </a:r>
            <a:r>
              <a:rPr lang="en-US" sz="2000" dirty="0" smtClean="0">
                <a:solidFill>
                  <a:schemeClr val="dk1"/>
                </a:solidFill>
              </a:rPr>
              <a:t>) </a:t>
            </a:r>
          </a:p>
          <a:p>
            <a:pPr marL="342900" lvl="0" indent="-342900" algn="l" rtl="0">
              <a:spcBef>
                <a:spcPts val="0"/>
              </a:spcBef>
              <a:buFont typeface="Wingdings" charset="0"/>
              <a:buChar char="à"/>
            </a:pPr>
            <a:r>
              <a:rPr lang="en-US" sz="2000" dirty="0" err="1" smtClean="0">
                <a:solidFill>
                  <a:schemeClr val="dk1"/>
                </a:solidFill>
              </a:rPr>
              <a:t>Representan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5 </a:t>
            </a:r>
            <a:r>
              <a:rPr lang="en-US" sz="2000" dirty="0" err="1">
                <a:solidFill>
                  <a:schemeClr val="dk1"/>
                </a:solidFill>
              </a:rPr>
              <a:t>países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importantes</a:t>
            </a:r>
            <a:r>
              <a:rPr lang="en-US" sz="2000" dirty="0" smtClean="0">
                <a:solidFill>
                  <a:schemeClr val="dk1"/>
                </a:solidFill>
              </a:rPr>
              <a:t>: China</a:t>
            </a:r>
            <a:r>
              <a:rPr lang="en-US" sz="2000" dirty="0">
                <a:solidFill>
                  <a:schemeClr val="dk1"/>
                </a:solidFill>
              </a:rPr>
              <a:t>, EU, </a:t>
            </a:r>
            <a:r>
              <a:rPr lang="en-US" sz="2000" dirty="0" err="1">
                <a:solidFill>
                  <a:schemeClr val="dk1"/>
                </a:solidFill>
              </a:rPr>
              <a:t>Japón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 smtClean="0">
                <a:solidFill>
                  <a:schemeClr val="dk1"/>
                </a:solidFill>
              </a:rPr>
              <a:t>Rusia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y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Taiwán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lang="en-US" sz="2000" dirty="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Poned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Movimientos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los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apariencias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smtClean="0">
                <a:solidFill>
                  <a:schemeClr val="dk1"/>
                </a:solidFill>
                <a:sym typeface="Calibri"/>
              </a:rPr>
              <a:t>y </a:t>
            </a:r>
            <a:r>
              <a:rPr lang="en-US" dirty="0" err="1" smtClean="0">
                <a:solidFill>
                  <a:schemeClr val="dk1"/>
                </a:solidFill>
                <a:sym typeface="Calibri"/>
              </a:rPr>
              <a:t>sus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implicaciones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2" name="Picture 1" descr="RTEmagicC_Dong_Wang_US_and_Chi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" y="1287805"/>
            <a:ext cx="1236140" cy="1848434"/>
          </a:xfrm>
          <a:prstGeom prst="rect">
            <a:avLst/>
          </a:prstGeom>
        </p:spPr>
      </p:pic>
      <p:pic>
        <p:nvPicPr>
          <p:cNvPr id="3" name="Picture 2" descr="thediplomat_2013-12-17_20-32-59-386x3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57" y="5446057"/>
            <a:ext cx="1411941" cy="1411941"/>
          </a:xfrm>
          <a:prstGeom prst="rect">
            <a:avLst/>
          </a:prstGeom>
        </p:spPr>
      </p:pic>
      <p:pic>
        <p:nvPicPr>
          <p:cNvPr id="4" name="Picture 3" descr="China-vs-Japan-This-Time-It’s-Differ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317"/>
            <a:ext cx="1549315" cy="1225681"/>
          </a:xfrm>
          <a:prstGeom prst="rect">
            <a:avLst/>
          </a:prstGeo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99" y="215611"/>
            <a:ext cx="1049699" cy="1432401"/>
          </a:xfrm>
          <a:prstGeom prst="rect">
            <a:avLst/>
          </a:prstGeom>
        </p:spPr>
      </p:pic>
      <p:pic>
        <p:nvPicPr>
          <p:cNvPr id="1028" name="Picture 4" descr="http://www.mahjong-solitaire.ws/mahjong/free_mahjong/mahj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8" y="2059633"/>
            <a:ext cx="1411941" cy="10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355771" y="2407024"/>
            <a:ext cx="282158" cy="19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59" y="0"/>
            <a:ext cx="2653147" cy="4361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0" y="4445337"/>
            <a:ext cx="5038724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viento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東風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misil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China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falda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interior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escondido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8725" y="3181350"/>
            <a:ext cx="4105275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429002" y="596028"/>
            <a:ext cx="5230906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Taiwan—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Taiwan,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da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indirectas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interior,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—la parte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1279964" y="4281152"/>
            <a:ext cx="206468" cy="328369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7624482" y="2881217"/>
            <a:ext cx="228600" cy="39986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86274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707750" y="147661"/>
            <a:ext cx="3574357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Rusia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tumbada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encima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de los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China—los dos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intercambian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provecho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interior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3052482"/>
            <a:ext cx="2743198" cy="380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0" y="4528290"/>
            <a:ext cx="5096099" cy="215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Japón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desnuda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concentrandose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fichas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interactúa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y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consciente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juega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obviamente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ight Arrow 1"/>
          <p:cNvSpPr/>
          <p:nvPr/>
        </p:nvSpPr>
        <p:spPr>
          <a:xfrm>
            <a:off x="5943600" y="5605739"/>
            <a:ext cx="551329" cy="270626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4356847" y="167960"/>
            <a:ext cx="389965" cy="222005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50" y="264375"/>
            <a:ext cx="2676017" cy="64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469851" y="264375"/>
            <a:ext cx="4786644" cy="23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Taiwán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delantal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rojo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heredero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civilización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china.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tomando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frutas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cuchillo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fruta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mirando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China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resentida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Independientemente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ganador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final,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frutas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l="55030" r="21556" b="56655"/>
          <a:stretch/>
        </p:blipFill>
        <p:spPr>
          <a:xfrm>
            <a:off x="6081668" y="2992583"/>
            <a:ext cx="2853076" cy="320781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545650" y="3644775"/>
            <a:ext cx="2985899" cy="237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nublado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China y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Taiwán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preocupante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" name="Left Arrow 1"/>
          <p:cNvSpPr/>
          <p:nvPr/>
        </p:nvSpPr>
        <p:spPr>
          <a:xfrm>
            <a:off x="2864224" y="712694"/>
            <a:ext cx="470647" cy="309282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49" y="624675"/>
            <a:ext cx="4276524" cy="544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350" y="601537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400" y="624675"/>
            <a:ext cx="2255824" cy="23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680851" y="3327925"/>
            <a:ext cx="3602538" cy="261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retrato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pared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izquierda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El hombre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Mao Zedong.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cabeza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calva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barba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Chiang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Kaishek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Mao y Chiang son los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representantes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China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Taiwán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respectivamente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Demuestra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complicada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entre China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Taiwán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692727" y="1108365"/>
            <a:ext cx="8077200" cy="561109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 smtClean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Si China 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 los </a:t>
            </a: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Estados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Unidos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pierde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endParaRPr lang="en-US" b="1" dirty="0" smtClean="0">
              <a:latin typeface="Arial Black" panose="020B0A04020102020204" pitchFamily="34" charset="0"/>
            </a:endParaRPr>
          </a:p>
          <a:p>
            <a:pPr indent="-34290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Rusia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dirty="0" smtClean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</a:t>
            </a:r>
            <a:r>
              <a:rPr lang="en-US" sz="2200" b="1" i="0" u="none" strike="noStrike" cap="none" baseline="0" dirty="0" smtClean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os </a:t>
            </a: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Estados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Unidos</a:t>
            </a:r>
            <a:r>
              <a:rPr lang="en-US" sz="2200" b="1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 </a:t>
            </a:r>
            <a:endParaRPr lang="en-US" sz="2200" b="1" dirty="0" smtClean="0"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40"/>
              </a:spcBef>
              <a:buClr>
                <a:schemeClr val="dk1"/>
              </a:buClr>
              <a:buSzPct val="250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internacional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sabe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China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Rusia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Taiwan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darle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indirectas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China: </a:t>
            </a:r>
            <a:endParaRPr lang="en-US" sz="2200" b="1" i="0" u="none" strike="noStrike" cap="none" baseline="0" dirty="0" smtClean="0"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40"/>
              </a:spcBef>
              <a:buClr>
                <a:schemeClr val="dk1"/>
              </a:buClr>
              <a:buSzPct val="25000"/>
            </a:pPr>
            <a:r>
              <a:rPr lang="en-US" sz="2200" b="1" dirty="0" err="1" smtClean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uede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escondido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también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Rusia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 err="1" smtClean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Rusia</a:t>
            </a:r>
            <a:r>
              <a:rPr lang="en-US" sz="2200" b="1" i="0" u="none" strike="noStrike" cap="none" baseline="0" dirty="0" smtClean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</a:t>
            </a:r>
          </a:p>
          <a:p>
            <a:pPr indent="-342900">
              <a:spcBef>
                <a:spcPts val="440"/>
              </a:spcBef>
              <a:buClr>
                <a:schemeClr val="dk1"/>
              </a:buClr>
              <a:buSzPct val="25000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b="1" dirty="0" err="1" smtClean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endrá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nada.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adular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a los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Estados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y a China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depender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dos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 err="1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Japón</a:t>
            </a:r>
            <a:r>
              <a:rPr lang="en-US" sz="2200" b="1" i="0" u="none" strike="noStrike" cap="none" baseline="0" dirty="0"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</a:t>
            </a:r>
          </a:p>
          <a:p>
            <a:pPr indent="-342900">
              <a:spcBef>
                <a:spcPts val="440"/>
              </a:spcBef>
              <a:buClr>
                <a:schemeClr val="dk1"/>
              </a:buClr>
              <a:buSzPct val="25000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iene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nada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perder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y no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sabe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nada 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de lo </a:t>
            </a:r>
            <a:r>
              <a:rPr lang="en-US" sz="2200" b="1" i="0" u="none" strike="noStrike" cap="none" baseline="0" dirty="0" err="1" smtClean="0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2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 smtClean="0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2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22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 err="1"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sz="22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92727" y="263236"/>
            <a:ext cx="6802582" cy="7321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ganador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145</TotalTime>
  <Words>795</Words>
  <Application>Microsoft Office PowerPoint</Application>
  <PresentationFormat>On-screen Show (4:3)</PresentationFormat>
  <Paragraphs>104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Bienvenido al mundo de arte</vt:lpstr>
      <vt:lpstr>¿Habéis visto esta pintura?  </vt:lpstr>
      <vt:lpstr>Sobre el artista/  la biografía del artista   </vt:lpstr>
      <vt:lpstr> El contexto de la Obra: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realidad, hay otra versión de esto cuadro!!!! </vt:lpstr>
      <vt:lpstr>En conclusión: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 al mundo de arte</dc:title>
  <dc:creator>English</dc:creator>
  <cp:lastModifiedBy>Celia</cp:lastModifiedBy>
  <cp:revision>23</cp:revision>
  <dcterms:modified xsi:type="dcterms:W3CDTF">2014-11-07T04:25:05Z</dcterms:modified>
</cp:coreProperties>
</file>